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2bdb923a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12bdb923a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2bdb923aa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12bdb923aa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2bdb923aa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12bdb923a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12bdb923aa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12bdb923aa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2bdb923aa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2bdb923a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2bdb923aa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12bdb923aa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2bdb923a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2bdb923a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328c8df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328c8df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328c8df9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328c8df9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328c8df9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328c8df9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2bdb923aa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2bdb923aa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2bdb923aa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2bdb923a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049851"/>
            <a:ext cx="8222100" cy="90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Дәріс №3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100" y="1954053"/>
            <a:ext cx="8222100" cy="9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00FFFF"/>
                </a:solidFill>
              </a:rPr>
              <a:t>Жаһандық, аймақтық және ұлттық деңгейдегі климаттық жүйенің жағдайы мен динамикасы</a:t>
            </a:r>
            <a:endParaRPr b="1" sz="2300">
              <a:solidFill>
                <a:srgbClr val="00FFFF"/>
              </a:solidFill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5683700" y="3170650"/>
            <a:ext cx="3000000" cy="10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12700" rtl="0" algn="ctr">
              <a:lnSpc>
                <a:spcPct val="77142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ru" sz="1850">
                <a:solidFill>
                  <a:schemeClr val="lt1"/>
                </a:solidFill>
              </a:rPr>
              <a:t>Шакирова Нуржанат Дәлелқызы</a:t>
            </a:r>
            <a:endParaRPr b="1" sz="1850">
              <a:solidFill>
                <a:schemeClr val="lt1"/>
              </a:solidFill>
            </a:endParaRPr>
          </a:p>
          <a:p>
            <a:pPr indent="0" lvl="0" marL="12700" marR="12700" rtl="0" algn="ctr">
              <a:lnSpc>
                <a:spcPct val="77142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ru" sz="1850">
                <a:solidFill>
                  <a:schemeClr val="lt1"/>
                </a:solidFill>
              </a:rPr>
              <a:t>PhD, аға оқытушы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Мұхиттағы өзгеріс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6080850" y="1229875"/>
            <a:ext cx="2751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Мұхиттағы қышқылдықтың өзгеруі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Мұхиттағы оттегінің өзгеруі</a:t>
            </a: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9874"/>
            <a:ext cx="5591175" cy="353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Мұхит деңгейінің көтерілуі</a:t>
            </a:r>
            <a:endParaRPr/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713" y="1386988"/>
            <a:ext cx="3133725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3963" y="1448738"/>
            <a:ext cx="1114425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311700" y="232700"/>
            <a:ext cx="8520600" cy="5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Мұхит экожүйелеріндегі өзгеріс</a:t>
            </a:r>
            <a:endParaRPr/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25" y="950400"/>
            <a:ext cx="8591550" cy="41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Жаһандық тұрғыда ойланып, жергілікті деңгейде әрекет ет!</a:t>
            </a:r>
            <a:endParaRPr/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0125"/>
            <a:ext cx="8161475" cy="350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3"/>
                </a:solidFill>
              </a:rPr>
              <a:t>Климаттық жүйе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300" y="952500"/>
            <a:ext cx="4076700" cy="353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775" y="952500"/>
            <a:ext cx="4401725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Тар мағынасында климат немесе жергілікті климат - географиялық ерекшеліктеріне байланысты белгілі бір жердің көп жылдық атмосфералық жағдайлар жиынтығы. бұл мағынада климат - жергілікті жердің физикалық географиялық сипатының бірі. кең мағынадағы климат - бірнеше онжылдықтар уақыттық кезеңінде “атмосфера - мұхит - құрылық-криосфера-биосфера” жүйесінде өтетін қалыптардың статистикалық жиынтығы. бұл мағынадағы климат ұғымы - жаһандық.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3"/>
                </a:solidFill>
              </a:rPr>
              <a:t>Климат жүйесіндегі кері байланыстар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5697775" y="1229875"/>
            <a:ext cx="31344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Кері байланыс - жүйенің қандай да бір сыртқы әсерге реакциясы.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Климат жүйесіндегі байланыстар: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оң - ықпалды күшейтетін реакция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теріс - ықпалды азайтатын реакция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бейтарап </a:t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32050"/>
            <a:ext cx="5229225" cy="39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Жаһандық деңгейде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Климаттың жылынуы байқалуда: 2019ж 30 елде температура рекордтық деңгейге жеткен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Климаттық экстремумдар: 2020 ж тамызда Калифорнияда орман өрттері 1,5млн акр жерді жалынға ораған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Мұхиттар мен атмосферадағы көмірқышқыл газының концентрациясының артуы: 2021ж СО2 деңгейі 410 ppm-ге жетті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1890 жылдан атмосферадағы көмірқышқыл газы концентрациясының өсуі мұхит қышқылдылығын 30%-ға өсірді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Аймақтық деңгейде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992 Соломон аралдарының 5-еуі жоғалып кетті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2016ж Қытайдағы, Солт.Луизианадағы (24сағ 30 см) катастрофалық су басу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Үлкен Тосқауыл Рифіндегі 93%-маржандар түссізденді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2016ж Арктикадағы темп орт температуралардан 5С-қа артты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Тынық мұхитының кей бөліктері 2Сқа көтеріліп, “Уинстон”, Непартак, Меранти тайфундарының қалыптасуына алып келді. Жел жылдамдығы 315 км-сағ 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Ұлттық деңгейде</a:t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Қазақстанда орт температура жоғарылап, құрғақшылық пен су ресурстарының тапшылығы байқалуда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Экологиялық саясатты жүзеге асыру, жаңартылған энергия көздеріне ауысу стратегиялары әзірленуде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Жаһандық жылынуға қарсы күрес мақсатында климаттық өзгерістердің салдарын азайтуға бағытталған бағдарламалар іске асырылуда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Жаңартылған энергия көздерінің үлесі 10%-ға жетті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4620550" y="410000"/>
            <a:ext cx="4211700" cy="41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Ауа жылы болған сайын, су буын көбірек сыйдыра алады.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Су буы көбірек болған сайын парник эффектісі жоғарылайды</a:t>
            </a:r>
            <a:endParaRPr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10000"/>
            <a:ext cx="4211750" cy="4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2650" y="1929075"/>
            <a:ext cx="4391350" cy="294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3"/>
                </a:solidFill>
              </a:rPr>
              <a:t>Арктика климатының өзгеруі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311700" y="3975275"/>
            <a:ext cx="8520600" cy="5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Мұз және қар жамылғысы аудандарындағы өзгерістер</a:t>
            </a: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298738"/>
            <a:ext cx="4524375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0463" y="1195375"/>
            <a:ext cx="3648075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